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65" r:id="rId6"/>
    <p:sldId id="266" r:id="rId7"/>
    <p:sldId id="259" r:id="rId8"/>
    <p:sldId id="264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49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7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0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4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0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8AF6-AE4C-4670-82F6-7E6FC6A05FE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905E-2D7D-4A5B-9AC2-A4E1E814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ringtones.com/old-telephone-rington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ublicdomainpictures.net/view-image.php?image=45018&amp;picture=raised-hands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journalistsresource.org/studies/government/criminal-justice/prison-boom-age-change-ja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Concrete_wall.jpg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esheninger.blogspot.com/2014/07/roadmap-to-job-embedded-growth-mode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CDB55-AE38-4B82-AA45-E98F1B21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26774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</a:rPr>
              <a:t>Pro Bono 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Civil Rights Litigation in USDC/Colorado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1A60D-5958-4F72-BFFD-11EFFB4F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885" y="821265"/>
            <a:ext cx="3243944" cy="5222117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Kevin Homiak, Esq.</a:t>
            </a:r>
          </a:p>
          <a:p>
            <a:r>
              <a:rPr lang="en-US" dirty="0"/>
              <a:t>Hon. Kristen L. Mix</a:t>
            </a:r>
          </a:p>
          <a:p>
            <a:r>
              <a:rPr lang="en-US" dirty="0"/>
              <a:t>Andrew D. Ringel, Esq.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5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DA8D-84CD-4CD5-BB66-54C584ED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Logistics in prisoner litigation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104E8-1D71-4045-AB21-AF40D2340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08" r="19661" b="-1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5B12B9-1381-4A7A-9D5E-62B2EE9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and communication</a:t>
            </a:r>
          </a:p>
          <a:p>
            <a:r>
              <a:rPr lang="en-US" dirty="0"/>
              <a:t>Engagement letters</a:t>
            </a:r>
          </a:p>
          <a:p>
            <a:r>
              <a:rPr lang="en-US" dirty="0"/>
              <a:t>Managing expectations</a:t>
            </a:r>
          </a:p>
          <a:p>
            <a:r>
              <a:rPr lang="en-US" dirty="0"/>
              <a:t>Settlement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ADAF9-F9D0-4100-A6C4-FAB8C915D086}"/>
              </a:ext>
            </a:extLst>
          </p:cNvPr>
          <p:cNvSpPr txBox="1"/>
          <p:nvPr/>
        </p:nvSpPr>
        <p:spPr>
          <a:xfrm>
            <a:off x="2667522" y="5712030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redringtones.com/old-telephone-ringto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3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92D7-A678-4F18-AE19-E5CF9470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Pro Bono Panel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8AA37-1472-4F24-A365-A38A4EAF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999" y="3984625"/>
            <a:ext cx="10490200" cy="955675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Faculty of Federal Advocates</a:t>
            </a:r>
          </a:p>
        </p:txBody>
      </p:sp>
    </p:spTree>
    <p:extLst>
      <p:ext uri="{BB962C8B-B14F-4D97-AF65-F5344CB8AC3E}">
        <p14:creationId xmlns:p14="http://schemas.microsoft.com/office/powerpoint/2010/main" val="209626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C8330-5AE2-4B4C-B3AD-A4747FEC1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450" b="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41106C-BF76-4F36-A34D-778D1AD1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Questions?</a:t>
            </a:r>
            <a:br>
              <a:rPr lang="en-US" sz="6000"/>
            </a:br>
            <a:br>
              <a:rPr lang="en-US" sz="6000"/>
            </a:b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3438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D437-EC75-4280-81BD-166B3A16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30" y="764373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THE NEED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A949-5C93-4B3C-B8D9-2FEF83BF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9" y="1838523"/>
            <a:ext cx="10247465" cy="47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2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4A7B9-6617-4B6F-8246-0871B047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/>
              <a:t>42 U.S.C. § 1983</a:t>
            </a:r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576B-7465-476E-BB33-C6EA68BB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/>
              <a:t>Deprivation of a federal right</a:t>
            </a:r>
          </a:p>
          <a:p>
            <a:r>
              <a:rPr lang="en-US" sz="2000" dirty="0"/>
              <a:t>Under color of state law</a:t>
            </a:r>
          </a:p>
          <a:p>
            <a:r>
              <a:rPr lang="en-US" sz="2000" dirty="0"/>
              <a:t>Statute of limitations</a:t>
            </a:r>
          </a:p>
          <a:p>
            <a:r>
              <a:rPr lang="en-US" sz="2000" dirty="0"/>
              <a:t>No </a:t>
            </a:r>
            <a:r>
              <a:rPr lang="en-US" sz="2000" i="1" dirty="0" err="1"/>
              <a:t>respondeat</a:t>
            </a:r>
            <a:r>
              <a:rPr lang="en-US" sz="2000" i="1" dirty="0"/>
              <a:t> superior </a:t>
            </a:r>
            <a:r>
              <a:rPr lang="en-US" sz="2000" dirty="0"/>
              <a:t>liability</a:t>
            </a:r>
          </a:p>
          <a:p>
            <a:r>
              <a:rPr lang="en-US" sz="2000" dirty="0"/>
              <a:t>Individual capacity vs. official capacity </a:t>
            </a:r>
          </a:p>
          <a:p>
            <a:r>
              <a:rPr lang="en-US" sz="2000" dirty="0"/>
              <a:t>Supervisory liability vs. municipal liability</a:t>
            </a:r>
          </a:p>
          <a:p>
            <a:r>
              <a:rPr lang="en-US" sz="2000" dirty="0"/>
              <a:t>Qualified immunity (more on this later)</a:t>
            </a:r>
          </a:p>
          <a:p>
            <a:r>
              <a:rPr lang="en-US" sz="2000" dirty="0"/>
              <a:t>Absolute immunity </a:t>
            </a:r>
          </a:p>
        </p:txBody>
      </p:sp>
    </p:spTree>
    <p:extLst>
      <p:ext uri="{BB962C8B-B14F-4D97-AF65-F5344CB8AC3E}">
        <p14:creationId xmlns:p14="http://schemas.microsoft.com/office/powerpoint/2010/main" val="327747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FB2-90EE-4DA7-B8C6-AA44198F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Most frequent claims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94F6-D750-4C49-99A9-0E9256492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13996"/>
            <a:ext cx="7454077" cy="4204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Prisoner cases: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n-US" sz="2000" b="1" dirty="0"/>
              <a:t>Deliberate indifference to serious medical needs (8</a:t>
            </a:r>
            <a:r>
              <a:rPr lang="en-US" sz="2000" b="1" baseline="30000" dirty="0"/>
              <a:t>th</a:t>
            </a:r>
            <a:r>
              <a:rPr lang="en-US" sz="2000" b="1" dirty="0"/>
              <a:t> 		and 14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amendments)</a:t>
            </a:r>
          </a:p>
          <a:p>
            <a:pPr marL="0" indent="0">
              <a:buNone/>
            </a:pPr>
            <a:r>
              <a:rPr lang="en-US" sz="2000" b="1" dirty="0"/>
              <a:t>	- Excessive force (8</a:t>
            </a:r>
            <a:r>
              <a:rPr lang="en-US" sz="2000" b="1" baseline="30000" dirty="0"/>
              <a:t>th</a:t>
            </a:r>
            <a:r>
              <a:rPr lang="en-US" sz="2000" b="1" dirty="0"/>
              <a:t> or 14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amendment)</a:t>
            </a:r>
          </a:p>
          <a:p>
            <a:pPr marL="0" indent="0">
              <a:buNone/>
            </a:pPr>
            <a:r>
              <a:rPr lang="en-US" sz="2000" b="1" dirty="0"/>
              <a:t>	- Equal protection (14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amendment)</a:t>
            </a:r>
          </a:p>
          <a:p>
            <a:pPr marL="0" indent="0">
              <a:buNone/>
            </a:pPr>
            <a:r>
              <a:rPr lang="en-US" sz="2000" b="1" dirty="0"/>
              <a:t>	- Deliberate indifference to health and safety 			[conditions of confinement] (8</a:t>
            </a:r>
            <a:r>
              <a:rPr lang="en-US" sz="2000" b="1" baseline="30000" dirty="0"/>
              <a:t>th</a:t>
            </a:r>
            <a:r>
              <a:rPr lang="en-US" sz="2000" b="1" dirty="0"/>
              <a:t> or 14</a:t>
            </a:r>
            <a:r>
              <a:rPr lang="en-US" sz="2000" b="1" baseline="30000" dirty="0"/>
              <a:t>th</a:t>
            </a:r>
            <a:r>
              <a:rPr lang="en-US" sz="2000" b="1" dirty="0"/>
              <a:t> 			amendments)</a:t>
            </a:r>
          </a:p>
          <a:p>
            <a:pPr marL="0" indent="0">
              <a:buNone/>
            </a:pPr>
            <a:r>
              <a:rPr lang="en-US" sz="2000" b="1" dirty="0"/>
              <a:t>	- Due process [administrative segregation] (14</a:t>
            </a:r>
            <a:r>
              <a:rPr lang="en-US" sz="2000" b="1" baseline="30000" dirty="0"/>
              <a:t>th</a:t>
            </a:r>
            <a:r>
              <a:rPr lang="en-US" sz="2000" b="1" dirty="0"/>
              <a:t> 			amendment)</a:t>
            </a:r>
          </a:p>
          <a:p>
            <a:pPr marL="0" indent="0">
              <a:buNone/>
            </a:pPr>
            <a:r>
              <a:rPr lang="en-US" sz="2000" b="1" dirty="0"/>
              <a:t>	- Retaliation (1</a:t>
            </a:r>
            <a:r>
              <a:rPr lang="en-US" sz="2000" b="1" baseline="30000" dirty="0"/>
              <a:t>st</a:t>
            </a:r>
            <a:r>
              <a:rPr lang="en-US" sz="2000" b="1" dirty="0"/>
              <a:t> or 14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amendment)</a:t>
            </a:r>
          </a:p>
          <a:p>
            <a:pPr marL="0" indent="0">
              <a:buNone/>
            </a:pPr>
            <a:r>
              <a:rPr lang="en-US" sz="2000" b="1" dirty="0"/>
              <a:t>	- Religious issues (1</a:t>
            </a:r>
            <a:r>
              <a:rPr lang="en-US" sz="2000" b="1" baseline="30000" dirty="0"/>
              <a:t>st</a:t>
            </a:r>
            <a:r>
              <a:rPr lang="en-US" sz="2000" b="1" dirty="0"/>
              <a:t> amendment)</a:t>
            </a:r>
          </a:p>
        </p:txBody>
      </p:sp>
    </p:spTree>
    <p:extLst>
      <p:ext uri="{BB962C8B-B14F-4D97-AF65-F5344CB8AC3E}">
        <p14:creationId xmlns:p14="http://schemas.microsoft.com/office/powerpoint/2010/main" val="41841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9AD0B-8EB7-4D24-B3E2-15CDE485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Most frequent claims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0BE82-14D7-4396-8A79-66028BDF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99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Non-Prisoner cases: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 </a:t>
            </a:r>
            <a:r>
              <a:rPr lang="en-US" sz="2000" b="1" dirty="0"/>
              <a:t>Excessive force [police context](4th amendment)</a:t>
            </a:r>
          </a:p>
          <a:p>
            <a:r>
              <a:rPr lang="en-US" sz="2000" b="1" dirty="0"/>
              <a:t> Equal protection (14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amendment)</a:t>
            </a:r>
          </a:p>
          <a:p>
            <a:r>
              <a:rPr lang="en-US" sz="2000" b="1" dirty="0"/>
              <a:t> False arrest [police context] (4</a:t>
            </a:r>
            <a:r>
              <a:rPr lang="en-US" sz="2000" b="1" baseline="30000" dirty="0"/>
              <a:t>th</a:t>
            </a:r>
            <a:r>
              <a:rPr lang="en-US" sz="2000" b="1" dirty="0"/>
              <a:t> amendment)</a:t>
            </a:r>
          </a:p>
          <a:p>
            <a:r>
              <a:rPr lang="en-US" sz="2000" b="1" dirty="0"/>
              <a:t> Due process [government employees] (14</a:t>
            </a:r>
            <a:r>
              <a:rPr lang="en-US" sz="2000" b="1" baseline="30000" dirty="0"/>
              <a:t>th</a:t>
            </a:r>
            <a:r>
              <a:rPr lang="en-US" sz="2000" b="1" dirty="0"/>
              <a:t> 	amendment)</a:t>
            </a:r>
          </a:p>
          <a:p>
            <a:r>
              <a:rPr lang="en-US" sz="2000" b="1" dirty="0"/>
              <a:t> Free speech (1</a:t>
            </a:r>
            <a:r>
              <a:rPr lang="en-US" sz="2000" b="1" baseline="30000" dirty="0"/>
              <a:t>st</a:t>
            </a:r>
            <a:r>
              <a:rPr lang="en-US" sz="2000" b="1" dirty="0"/>
              <a:t> amendment)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220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3C0C2-BB9C-457D-A582-F9F4A205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i="1"/>
              <a:t>Monell </a:t>
            </a:r>
            <a:r>
              <a:rPr lang="en-US" sz="3200"/>
              <a:t>Claims</a:t>
            </a:r>
            <a:endParaRPr lang="en-US" sz="3200" i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A6DE18-12ED-49B6-989C-05FC09F6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Local government or private company liability based on:</a:t>
            </a:r>
          </a:p>
          <a:p>
            <a:endParaRPr lang="en-US" sz="1600" dirty="0"/>
          </a:p>
          <a:p>
            <a:r>
              <a:rPr lang="en-US" sz="1600" dirty="0"/>
              <a:t>Policy statements</a:t>
            </a:r>
          </a:p>
          <a:p>
            <a:r>
              <a:rPr lang="en-US" sz="1600" dirty="0"/>
              <a:t>Ordinances</a:t>
            </a:r>
          </a:p>
          <a:p>
            <a:r>
              <a:rPr lang="en-US" sz="1600" dirty="0"/>
              <a:t>Decisions by government </a:t>
            </a:r>
            <a:r>
              <a:rPr lang="en-US" sz="1600" dirty="0" err="1"/>
              <a:t>rulemakers</a:t>
            </a:r>
            <a:endParaRPr lang="en-US" sz="1600" dirty="0"/>
          </a:p>
          <a:p>
            <a:r>
              <a:rPr lang="en-US" sz="1600" dirty="0"/>
              <a:t>“Custom or usage”</a:t>
            </a:r>
          </a:p>
          <a:p>
            <a:r>
              <a:rPr lang="en-US" sz="1600" dirty="0"/>
              <a:t>Policy or custom of inadequate training, supervision, discipline, screening or hiring</a:t>
            </a:r>
          </a:p>
          <a:p>
            <a:r>
              <a:rPr lang="en-US" sz="1600" dirty="0"/>
              <a:t>Conduct of policymaking officials</a:t>
            </a:r>
          </a:p>
          <a:p>
            <a:endParaRPr lang="en-US" sz="1600" dirty="0"/>
          </a:p>
        </p:txBody>
      </p:sp>
      <p:pic>
        <p:nvPicPr>
          <p:cNvPr id="5" name="Content Placeholder 4" descr="Abstract line art skyscrapers">
            <a:extLst>
              <a:ext uri="{FF2B5EF4-FFF2-40B4-BE49-F238E27FC236}">
                <a16:creationId xmlns:a16="http://schemas.microsoft.com/office/drawing/2014/main" id="{1137FDAB-9F42-4B95-BCED-73C1719A6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3017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1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E885C-FC57-4143-89EB-4A4FE828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Prison Litigation reform Act (‘PLRA”)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9DD7-2902-4FF9-B2D3-87F9C167E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800" dirty="0"/>
              <a:t>Exhaustion of administrative remedies</a:t>
            </a:r>
          </a:p>
          <a:p>
            <a:r>
              <a:rPr lang="en-US" sz="2800" dirty="0"/>
              <a:t>No compensatory damages unless </a:t>
            </a:r>
            <a:r>
              <a:rPr lang="en-US" sz="2800" u="sng" dirty="0"/>
              <a:t>physical</a:t>
            </a:r>
            <a:r>
              <a:rPr lang="en-US" sz="2800" dirty="0"/>
              <a:t> injury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fence&#10;&#10;Description automatically generated">
            <a:extLst>
              <a:ext uri="{FF2B5EF4-FFF2-40B4-BE49-F238E27FC236}">
                <a16:creationId xmlns:a16="http://schemas.microsoft.com/office/drawing/2014/main" id="{F75790FF-B1D5-4490-B6E9-5C49BDF0F5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2958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F09E2-7560-46F3-B739-79958FF1AB3F}"/>
              </a:ext>
            </a:extLst>
          </p:cNvPr>
          <p:cNvSpPr txBox="1"/>
          <p:nvPr/>
        </p:nvSpPr>
        <p:spPr>
          <a:xfrm>
            <a:off x="9652523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journalistsresource.org/studies/government/criminal-justice/prison-boom-age-change-j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58DD4-2278-4B92-9D3F-4C3B5C47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Qualified immunity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FC8ED45-AE4B-41DB-9A15-43809A4A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276" y="4119613"/>
            <a:ext cx="3031524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endParaRPr lang="en-US" sz="20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075149-D577-4E23-B452-79819FE3B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72" r="19165" b="-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7EE6B-211F-4788-A9D5-C0AFD798FB84}"/>
              </a:ext>
            </a:extLst>
          </p:cNvPr>
          <p:cNvSpPr txBox="1"/>
          <p:nvPr/>
        </p:nvSpPr>
        <p:spPr>
          <a:xfrm>
            <a:off x="511610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Concrete_wal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41701-E4F7-4C05-8C4B-2FB955BA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you need to Know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EF120-47F1-46D2-AD46-C5E44E7D3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Placeholder 10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B2E4D38B-1644-416F-8FB8-A26A321C56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513" r="8511" b="-2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0D2D6C-4E3D-477C-971C-6E6736261B40}"/>
              </a:ext>
            </a:extLst>
          </p:cNvPr>
          <p:cNvSpPr txBox="1"/>
          <p:nvPr/>
        </p:nvSpPr>
        <p:spPr>
          <a:xfrm>
            <a:off x="8966722" y="6018629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esheninger.blogspot.com/2014/07/roadmap-to-job-embedded-growth-mode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1D86A-1148-4B60-8945-46E9ECF12C7A}"/>
              </a:ext>
            </a:extLst>
          </p:cNvPr>
          <p:cNvSpPr txBox="1"/>
          <p:nvPr/>
        </p:nvSpPr>
        <p:spPr>
          <a:xfrm>
            <a:off x="856647" y="2820202"/>
            <a:ext cx="320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►  Client communications</a:t>
            </a:r>
          </a:p>
          <a:p>
            <a:r>
              <a:rPr lang="en-US" b="1" dirty="0"/>
              <a:t>►  Drafting an (amended) 	complaint</a:t>
            </a:r>
          </a:p>
          <a:p>
            <a:r>
              <a:rPr lang="en-US" b="1" dirty="0"/>
              <a:t>►  Defending a MTD</a:t>
            </a:r>
          </a:p>
          <a:p>
            <a:r>
              <a:rPr lang="en-US" b="1" dirty="0"/>
              <a:t>►  </a:t>
            </a:r>
            <a:r>
              <a:rPr lang="en-US" b="1"/>
              <a:t>Extending deadlines</a:t>
            </a:r>
            <a:endParaRPr lang="en-US" b="1" dirty="0"/>
          </a:p>
          <a:p>
            <a:r>
              <a:rPr lang="en-US" b="1" dirty="0"/>
              <a:t>►  Re-opening discovery</a:t>
            </a:r>
          </a:p>
          <a:p>
            <a:r>
              <a:rPr lang="en-US" b="1" dirty="0"/>
              <a:t>►  Discovery strategies</a:t>
            </a:r>
          </a:p>
          <a:p>
            <a:r>
              <a:rPr lang="en-US" b="1" dirty="0"/>
              <a:t>►  MSJs</a:t>
            </a:r>
          </a:p>
          <a:p>
            <a:r>
              <a:rPr lang="en-US" b="1" dirty="0"/>
              <a:t>►  Reimbursements</a:t>
            </a:r>
          </a:p>
          <a:p>
            <a:r>
              <a:rPr lang="en-US" b="1" dirty="0"/>
              <a:t>►  Attorneys’ fees and 	costs</a:t>
            </a:r>
          </a:p>
        </p:txBody>
      </p:sp>
    </p:spTree>
    <p:extLst>
      <p:ext uri="{BB962C8B-B14F-4D97-AF65-F5344CB8AC3E}">
        <p14:creationId xmlns:p14="http://schemas.microsoft.com/office/powerpoint/2010/main" val="11426838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392</Words>
  <Application>Microsoft Macintosh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Britannic Bold</vt:lpstr>
      <vt:lpstr>Century Gothic</vt:lpstr>
      <vt:lpstr>Vapor Trail</vt:lpstr>
      <vt:lpstr>Pro Bono  Civil Rights Litigation in USDC/Colorado</vt:lpstr>
      <vt:lpstr>THE NEED</vt:lpstr>
      <vt:lpstr>42 U.S.C. § 1983</vt:lpstr>
      <vt:lpstr>Most frequent claims</vt:lpstr>
      <vt:lpstr>Most frequent claims</vt:lpstr>
      <vt:lpstr>Monell Claims</vt:lpstr>
      <vt:lpstr>Prison Litigation reform Act (‘PLRA”)</vt:lpstr>
      <vt:lpstr>Qualified immunity</vt:lpstr>
      <vt:lpstr>What you need to Know</vt:lpstr>
      <vt:lpstr>Logistics in prisoner litigation</vt:lpstr>
      <vt:lpstr>The Pro Bono Panel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Litigation in USDC/Colorado</dc:title>
  <dc:creator>Kristen Mix</dc:creator>
  <cp:lastModifiedBy>Dana Collier Smith</cp:lastModifiedBy>
  <cp:revision>22</cp:revision>
  <dcterms:created xsi:type="dcterms:W3CDTF">2021-01-21T19:04:22Z</dcterms:created>
  <dcterms:modified xsi:type="dcterms:W3CDTF">2021-01-22T20:58:25Z</dcterms:modified>
</cp:coreProperties>
</file>